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69" r:id="rId2"/>
    <p:sldId id="270" r:id="rId3"/>
    <p:sldId id="271" r:id="rId4"/>
    <p:sldId id="273" r:id="rId5"/>
    <p:sldId id="274" r:id="rId6"/>
    <p:sldId id="281" r:id="rId7"/>
    <p:sldId id="283" r:id="rId8"/>
    <p:sldId id="280" r:id="rId9"/>
    <p:sldId id="284" r:id="rId10"/>
    <p:sldId id="285" r:id="rId11"/>
    <p:sldId id="287" r:id="rId12"/>
    <p:sldId id="289" r:id="rId13"/>
    <p:sldId id="290" r:id="rId14"/>
    <p:sldId id="275" r:id="rId15"/>
    <p:sldId id="291" r:id="rId16"/>
    <p:sldId id="292" r:id="rId17"/>
    <p:sldId id="293" r:id="rId18"/>
    <p:sldId id="294" r:id="rId19"/>
    <p:sldId id="295" r:id="rId20"/>
    <p:sldId id="296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Space Grotesk" panose="020B0604020202020204" charset="0"/>
      <p:regular r:id="rId27"/>
      <p:bold r:id="rId28"/>
    </p:embeddedFont>
    <p:embeddedFont>
      <p:font typeface="Space Grotesk Medium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48">
          <p15:clr>
            <a:srgbClr val="FF0000"/>
          </p15:clr>
        </p15:guide>
        <p15:guide id="2" pos="1111">
          <p15:clr>
            <a:srgbClr val="FF0000"/>
          </p15:clr>
        </p15:guide>
        <p15:guide id="3" pos="4649">
          <p15:clr>
            <a:srgbClr val="FF0000"/>
          </p15:clr>
        </p15:guide>
        <p15:guide id="4" orient="horz" pos="227">
          <p15:clr>
            <a:srgbClr val="FF0000"/>
          </p15:clr>
        </p15:guide>
        <p15:guide id="5" pos="1345">
          <p15:clr>
            <a:srgbClr val="747775"/>
          </p15:clr>
        </p15:guide>
        <p15:guide id="6" pos="122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orient="horz" pos="2948"/>
        <p:guide pos="1111"/>
        <p:guide pos="4649"/>
        <p:guide orient="horz" pos="227"/>
        <p:guide pos="1345"/>
        <p:guide pos="12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f1cafaad_2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f1cafaad_2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190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190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73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475a61dd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475a61dd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345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475a61dd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475a61dd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085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398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07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621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867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475a61dd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475a61dd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15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475a61dd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475a61dd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f1cafaad_2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f1cafaad_2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11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12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12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475a61dd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475a61dd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26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31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325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24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75a61dd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75a61dd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2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secció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997" y="4583650"/>
            <a:ext cx="1425621" cy="2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7022100" y="4753100"/>
            <a:ext cx="2121900" cy="390300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094900" y="1718850"/>
            <a:ext cx="4954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91650" rIns="91650" bIns="916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rgbClr val="F3378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rgbClr val="F3378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rgbClr val="F3378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rgbClr val="F3378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rgbClr val="F3378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rgbClr val="F3378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rgbClr val="F3378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rgbClr val="F3378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2"/>
          </p:nvPr>
        </p:nvSpPr>
        <p:spPr>
          <a:xfrm>
            <a:off x="2094900" y="2789250"/>
            <a:ext cx="4954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91650" rIns="91650" bIns="916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500"/>
              <a:buFont typeface="Space Grotesk"/>
              <a:buNone/>
              <a:defRPr sz="25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ace Grotesk"/>
              <a:buNone/>
              <a:defRPr sz="2400" b="1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ace Grotesk"/>
              <a:buNone/>
              <a:defRPr sz="2400" b="1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ace Grotesk"/>
              <a:buNone/>
              <a:defRPr sz="2400" b="1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ace Grotesk"/>
              <a:buNone/>
              <a:defRPr sz="2400" b="1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ace Grotesk"/>
              <a:buNone/>
              <a:defRPr sz="2400" b="1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ace Grotesk"/>
              <a:buNone/>
              <a:defRPr sz="2400" b="1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ace Grotesk"/>
              <a:buNone/>
              <a:defRPr sz="2400" b="1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ace Grotesk"/>
              <a:buNone/>
              <a:defRPr sz="2400" b="1" i="0" u="none" strike="noStrike" cap="non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649">
          <p15:clr>
            <a:srgbClr val="E46962"/>
          </p15:clr>
        </p15:guide>
        <p15:guide id="4" pos="1111">
          <p15:clr>
            <a:srgbClr val="E46962"/>
          </p15:clr>
        </p15:guide>
        <p15:guide id="5" pos="128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 1 2 1 1 1 1">
  <p:cSld name="TITLE_ONLY_1_2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2051800" y="553000"/>
            <a:ext cx="47964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600"/>
              <a:buFont typeface="Space Grotesk"/>
              <a:buNone/>
              <a:defRPr sz="26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2043323" y="2752594"/>
            <a:ext cx="9306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2"/>
          </p:nvPr>
        </p:nvSpPr>
        <p:spPr>
          <a:xfrm>
            <a:off x="3072777" y="2752594"/>
            <a:ext cx="9306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3"/>
          </p:nvPr>
        </p:nvSpPr>
        <p:spPr>
          <a:xfrm>
            <a:off x="4102231" y="2752594"/>
            <a:ext cx="9306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4"/>
          </p:nvPr>
        </p:nvSpPr>
        <p:spPr>
          <a:xfrm>
            <a:off x="5130777" y="2752594"/>
            <a:ext cx="9306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5"/>
          </p:nvPr>
        </p:nvSpPr>
        <p:spPr>
          <a:xfrm>
            <a:off x="6148399" y="2752594"/>
            <a:ext cx="930600" cy="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6"/>
          </p:nvPr>
        </p:nvSpPr>
        <p:spPr>
          <a:xfrm>
            <a:off x="2051801" y="1768266"/>
            <a:ext cx="9234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>
            <a:spLocks noGrp="1"/>
          </p:cNvSpPr>
          <p:nvPr>
            <p:ph type="pic" idx="7"/>
          </p:nvPr>
        </p:nvSpPr>
        <p:spPr>
          <a:xfrm>
            <a:off x="3073577" y="1764182"/>
            <a:ext cx="9234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>
            <a:spLocks noGrp="1"/>
          </p:cNvSpPr>
          <p:nvPr>
            <p:ph type="pic" idx="8"/>
          </p:nvPr>
        </p:nvSpPr>
        <p:spPr>
          <a:xfrm>
            <a:off x="4094711" y="1764182"/>
            <a:ext cx="9234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>
            <a:spLocks noGrp="1"/>
          </p:cNvSpPr>
          <p:nvPr>
            <p:ph type="pic" idx="9"/>
          </p:nvPr>
        </p:nvSpPr>
        <p:spPr>
          <a:xfrm>
            <a:off x="5116805" y="1764182"/>
            <a:ext cx="9234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>
            <a:spLocks noGrp="1"/>
          </p:cNvSpPr>
          <p:nvPr>
            <p:ph type="pic" idx="13"/>
          </p:nvPr>
        </p:nvSpPr>
        <p:spPr>
          <a:xfrm>
            <a:off x="6138903" y="1764182"/>
            <a:ext cx="923400" cy="8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1287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 1 2 1 1 1 1 1">
  <p:cSld name="TITLE_ONLY_1_2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033325" y="553000"/>
            <a:ext cx="48333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600"/>
              <a:buFont typeface="Space Grotesk"/>
              <a:buNone/>
              <a:defRPr sz="26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ubTitle" idx="1"/>
          </p:nvPr>
        </p:nvSpPr>
        <p:spPr>
          <a:xfrm>
            <a:off x="2033325" y="3122084"/>
            <a:ext cx="14205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2"/>
          </p:nvPr>
        </p:nvSpPr>
        <p:spPr>
          <a:xfrm>
            <a:off x="3837240" y="3122084"/>
            <a:ext cx="1440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3"/>
          </p:nvPr>
        </p:nvSpPr>
        <p:spPr>
          <a:xfrm>
            <a:off x="5650051" y="3122084"/>
            <a:ext cx="1422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4"/>
          </p:nvPr>
        </p:nvSpPr>
        <p:spPr>
          <a:xfrm>
            <a:off x="2031473" y="1615413"/>
            <a:ext cx="1422300" cy="12669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2"/>
          <p:cNvSpPr>
            <a:spLocks noGrp="1"/>
          </p:cNvSpPr>
          <p:nvPr>
            <p:ph type="pic" idx="5"/>
          </p:nvPr>
        </p:nvSpPr>
        <p:spPr>
          <a:xfrm>
            <a:off x="3837214" y="1615413"/>
            <a:ext cx="1422300" cy="12669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6"/>
          </p:nvPr>
        </p:nvSpPr>
        <p:spPr>
          <a:xfrm>
            <a:off x="5642954" y="1615413"/>
            <a:ext cx="1422300" cy="126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1280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tiva vs">
  <p:cSld name="TITLE_ONLY_1_2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033125" y="705400"/>
            <a:ext cx="4833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600"/>
              <a:buFont typeface="Space Grotesk"/>
              <a:buNone/>
              <a:defRPr sz="26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4250206" y="2773100"/>
            <a:ext cx="7731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vs</a:t>
            </a:r>
            <a:endParaRPr sz="1500" b="1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940508" y="2258925"/>
            <a:ext cx="138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300"/>
              <a:buFont typeface="Space Grotesk"/>
              <a:buNone/>
              <a:defRPr sz="1300" b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"/>
          </p:nvPr>
        </p:nvSpPr>
        <p:spPr>
          <a:xfrm>
            <a:off x="3940508" y="3358562"/>
            <a:ext cx="13848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300"/>
              <a:buFont typeface="Space Grotesk"/>
              <a:buNone/>
              <a:defRPr sz="1300" b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89" name="Google Shape;89;p13"/>
          <p:cNvSpPr>
            <a:spLocks noGrp="1"/>
          </p:cNvSpPr>
          <p:nvPr>
            <p:ph type="pic" idx="3"/>
          </p:nvPr>
        </p:nvSpPr>
        <p:spPr>
          <a:xfrm>
            <a:off x="2033125" y="2106525"/>
            <a:ext cx="1849200" cy="1647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3"/>
          <p:cNvSpPr>
            <a:spLocks noGrp="1"/>
          </p:cNvSpPr>
          <p:nvPr>
            <p:ph type="pic" idx="4"/>
          </p:nvPr>
        </p:nvSpPr>
        <p:spPr>
          <a:xfrm>
            <a:off x="5391152" y="2108290"/>
            <a:ext cx="1849200" cy="164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128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 2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4700" y="551800"/>
            <a:ext cx="7455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91650" rIns="91650" bIns="916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018450" y="1614900"/>
            <a:ext cx="70572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0" tIns="91650" rIns="91650" bIns="9165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  <a:defRPr sz="20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55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○"/>
              <a:defRPr sz="20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55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■"/>
              <a:defRPr sz="20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55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  <a:defRPr sz="20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55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○"/>
              <a:defRPr sz="20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55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■"/>
              <a:defRPr sz="20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55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  <a:defRPr sz="20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55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○"/>
              <a:defRPr sz="20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556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1D2939"/>
              </a:buClr>
              <a:buSzPts val="2000"/>
              <a:buFont typeface="Space Grotesk"/>
              <a:buChar char="■"/>
              <a:defRPr sz="20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128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03400" y="553000"/>
            <a:ext cx="749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800"/>
              <a:buFont typeface="Space Grotesk"/>
              <a:buNone/>
              <a:defRPr sz="28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88700" y="1454200"/>
            <a:ext cx="7320900" cy="3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800"/>
              <a:buFont typeface="Space Grotesk"/>
              <a:buChar char="●"/>
              <a:defRPr sz="18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800"/>
              <a:buFont typeface="Space Grotesk"/>
              <a:buChar char="○"/>
              <a:defRPr sz="18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800"/>
              <a:buFont typeface="Space Grotesk"/>
              <a:buChar char="■"/>
              <a:defRPr sz="18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800"/>
              <a:buFont typeface="Space Grotesk"/>
              <a:buChar char="●"/>
              <a:defRPr sz="18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800"/>
              <a:buFont typeface="Space Grotesk"/>
              <a:buChar char="○"/>
              <a:defRPr sz="18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800"/>
              <a:buFont typeface="Space Grotesk"/>
              <a:buChar char="■"/>
              <a:defRPr sz="18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800"/>
              <a:buFont typeface="Space Grotesk"/>
              <a:buChar char="●"/>
              <a:defRPr sz="18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800"/>
              <a:buFont typeface="Space Grotesk"/>
              <a:buChar char="○"/>
              <a:defRPr sz="18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800"/>
              <a:buFont typeface="Space Grotesk"/>
              <a:buChar char="■"/>
              <a:defRPr sz="18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128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 1 1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703400" y="553000"/>
            <a:ext cx="749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800"/>
              <a:buFont typeface="Space Grotesk"/>
              <a:buNone/>
              <a:defRPr sz="28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/>
          <p:nvPr/>
        </p:nvSpPr>
        <p:spPr>
          <a:xfrm>
            <a:off x="5991263" y="1393975"/>
            <a:ext cx="2446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" name="Google Shape;20;p5"/>
          <p:cNvSpPr>
            <a:spLocks noGrp="1"/>
          </p:cNvSpPr>
          <p:nvPr>
            <p:ph type="pic" idx="2"/>
          </p:nvPr>
        </p:nvSpPr>
        <p:spPr>
          <a:xfrm>
            <a:off x="864838" y="1371225"/>
            <a:ext cx="4967100" cy="31977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5980100" y="1393975"/>
            <a:ext cx="2474100" cy="3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Char char="●"/>
              <a:defRPr sz="16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Char char="○"/>
              <a:defRPr sz="16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Char char="■"/>
              <a:defRPr sz="16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Char char="●"/>
              <a:defRPr sz="16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Char char="○"/>
              <a:defRPr sz="16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Char char="■"/>
              <a:defRPr sz="16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Char char="●"/>
              <a:defRPr sz="16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Char char="○"/>
              <a:defRPr sz="16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Char char="■"/>
              <a:defRPr sz="1600" i="0" u="none" strike="noStrike" cap="none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28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 1">
  <p:cSld name="TITLE_ONL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76900" y="547600"/>
            <a:ext cx="69462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800"/>
              <a:buFont typeface="Space Grotesk"/>
              <a:buNone/>
              <a:defRPr sz="28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1405363" y="4455050"/>
            <a:ext cx="6096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5" name="Google Shape;25;p6"/>
          <p:cNvSpPr>
            <a:spLocks noGrp="1"/>
          </p:cNvSpPr>
          <p:nvPr>
            <p:ph type="pic" idx="2"/>
          </p:nvPr>
        </p:nvSpPr>
        <p:spPr>
          <a:xfrm>
            <a:off x="1405363" y="1302663"/>
            <a:ext cx="6096600" cy="304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orient="horz" pos="821">
          <p15:clr>
            <a:srgbClr val="FA7B17"/>
          </p15:clr>
        </p15:guide>
        <p15:guide id="3" pos="1280">
          <p15:clr>
            <a:srgbClr val="FA7B17"/>
          </p15:clr>
        </p15:guide>
        <p15:guide id="4" pos="4725">
          <p15:clr>
            <a:srgbClr val="FA7B17"/>
          </p15:clr>
        </p15:guide>
        <p15:guide id="5" orient="horz" pos="2740">
          <p15:clr>
            <a:srgbClr val="FA7B17"/>
          </p15:clr>
        </p15:guide>
        <p15:guide id="6" orient="horz" pos="303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 1 2">
  <p:cSld name="TITLE_ONLY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75" y="1306950"/>
            <a:ext cx="459625" cy="44391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130288" y="2093188"/>
            <a:ext cx="68865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800"/>
              <a:buFont typeface="Space Grotesk"/>
              <a:buNone/>
              <a:defRPr sz="28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 idx="2"/>
          </p:nvPr>
        </p:nvSpPr>
        <p:spPr>
          <a:xfrm>
            <a:off x="-427725" y="3075975"/>
            <a:ext cx="85206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1500"/>
              <a:buFont typeface="Space Grotesk Medium"/>
              <a:buNone/>
              <a:defRPr sz="1500" i="0" u="none" strike="noStrike" cap="none">
                <a:solidFill>
                  <a:srgbClr val="F63D68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1500"/>
              <a:buFont typeface="Space Grotesk Medium"/>
              <a:buNone/>
              <a:defRPr sz="1500" i="0" u="none" strike="noStrike" cap="none">
                <a:solidFill>
                  <a:srgbClr val="F63D68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1500"/>
              <a:buFont typeface="Space Grotesk Medium"/>
              <a:buNone/>
              <a:defRPr sz="1500" i="0" u="none" strike="noStrike" cap="none">
                <a:solidFill>
                  <a:srgbClr val="F63D68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1500"/>
              <a:buFont typeface="Space Grotesk Medium"/>
              <a:buNone/>
              <a:defRPr sz="1500" i="0" u="none" strike="noStrike" cap="none">
                <a:solidFill>
                  <a:srgbClr val="F63D68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1500"/>
              <a:buFont typeface="Space Grotesk Medium"/>
              <a:buNone/>
              <a:defRPr sz="1500" i="0" u="none" strike="noStrike" cap="none">
                <a:solidFill>
                  <a:srgbClr val="F63D68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1500"/>
              <a:buFont typeface="Space Grotesk Medium"/>
              <a:buNone/>
              <a:defRPr sz="1500" i="0" u="none" strike="noStrike" cap="none">
                <a:solidFill>
                  <a:srgbClr val="F63D68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1500"/>
              <a:buFont typeface="Space Grotesk Medium"/>
              <a:buNone/>
              <a:defRPr sz="1500" i="0" u="none" strike="noStrike" cap="none">
                <a:solidFill>
                  <a:srgbClr val="F63D68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1500"/>
              <a:buFont typeface="Space Grotesk Medium"/>
              <a:buNone/>
              <a:defRPr sz="1500" i="0" u="none" strike="noStrike" cap="none">
                <a:solidFill>
                  <a:srgbClr val="F63D68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1500"/>
              <a:buFont typeface="Space Grotesk Medium"/>
              <a:buNone/>
              <a:defRPr sz="1500" i="0" u="none" strike="noStrike" cap="none">
                <a:solidFill>
                  <a:srgbClr val="F63D68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28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 1 2 1">
  <p:cSld name="TITLE_ONLY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2031475" y="553000"/>
            <a:ext cx="4836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600"/>
              <a:buFont typeface="Space Grotesk"/>
              <a:buNone/>
              <a:defRPr sz="26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1"/>
          </p:nvPr>
        </p:nvSpPr>
        <p:spPr>
          <a:xfrm>
            <a:off x="2031475" y="2033427"/>
            <a:ext cx="11775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2"/>
          </p:nvPr>
        </p:nvSpPr>
        <p:spPr>
          <a:xfrm>
            <a:off x="2031475" y="3197433"/>
            <a:ext cx="11775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3"/>
          </p:nvPr>
        </p:nvSpPr>
        <p:spPr>
          <a:xfrm>
            <a:off x="5935751" y="2033427"/>
            <a:ext cx="11775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4"/>
          </p:nvPr>
        </p:nvSpPr>
        <p:spPr>
          <a:xfrm>
            <a:off x="5935751" y="3197433"/>
            <a:ext cx="11775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600"/>
              <a:buFont typeface="Space Grotesk"/>
              <a:buNone/>
              <a:defRPr sz="16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>
            <a:spLocks noGrp="1"/>
          </p:cNvSpPr>
          <p:nvPr>
            <p:ph type="pic" idx="5"/>
          </p:nvPr>
        </p:nvSpPr>
        <p:spPr>
          <a:xfrm>
            <a:off x="3349672" y="1624207"/>
            <a:ext cx="1177500" cy="1048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8"/>
          <p:cNvSpPr>
            <a:spLocks noGrp="1"/>
          </p:cNvSpPr>
          <p:nvPr>
            <p:ph type="pic" idx="6"/>
          </p:nvPr>
        </p:nvSpPr>
        <p:spPr>
          <a:xfrm>
            <a:off x="4611102" y="1624207"/>
            <a:ext cx="1177500" cy="1048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8"/>
          <p:cNvSpPr>
            <a:spLocks noGrp="1"/>
          </p:cNvSpPr>
          <p:nvPr>
            <p:ph type="pic" idx="7"/>
          </p:nvPr>
        </p:nvSpPr>
        <p:spPr>
          <a:xfrm>
            <a:off x="3352898" y="2767896"/>
            <a:ext cx="1177500" cy="10488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8"/>
          <p:cNvSpPr>
            <a:spLocks noGrp="1"/>
          </p:cNvSpPr>
          <p:nvPr>
            <p:ph type="pic" idx="8"/>
          </p:nvPr>
        </p:nvSpPr>
        <p:spPr>
          <a:xfrm>
            <a:off x="4614328" y="2767896"/>
            <a:ext cx="1177500" cy="104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128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 1 2 1 1">
  <p:cSld name="TITLE_ONLY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025525" y="553000"/>
            <a:ext cx="4848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600"/>
              <a:buFont typeface="Space Grotesk"/>
              <a:buNone/>
              <a:defRPr sz="26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434874" y="2799103"/>
            <a:ext cx="12498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100"/>
              <a:buFont typeface="Space Grotesk Medium"/>
              <a:buNone/>
              <a:defRPr sz="1100">
                <a:solidFill>
                  <a:srgbClr val="1D293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2"/>
          </p:nvPr>
        </p:nvSpPr>
        <p:spPr>
          <a:xfrm>
            <a:off x="3815764" y="2799103"/>
            <a:ext cx="12498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100"/>
              <a:buFont typeface="Space Grotesk Medium"/>
              <a:buNone/>
              <a:defRPr sz="1100">
                <a:solidFill>
                  <a:srgbClr val="1D293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3"/>
          </p:nvPr>
        </p:nvSpPr>
        <p:spPr>
          <a:xfrm>
            <a:off x="5196655" y="2799103"/>
            <a:ext cx="12498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100"/>
              <a:buFont typeface="Space Grotesk Medium"/>
              <a:buNone/>
              <a:defRPr sz="1100">
                <a:solidFill>
                  <a:srgbClr val="1D293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4"/>
          </p:nvPr>
        </p:nvSpPr>
        <p:spPr>
          <a:xfrm>
            <a:off x="2434874" y="4244217"/>
            <a:ext cx="12498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100"/>
              <a:buFont typeface="Space Grotesk Medium"/>
              <a:buNone/>
              <a:defRPr sz="1100">
                <a:solidFill>
                  <a:srgbClr val="1D293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5"/>
          </p:nvPr>
        </p:nvSpPr>
        <p:spPr>
          <a:xfrm>
            <a:off x="3815764" y="4244217"/>
            <a:ext cx="12498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100"/>
              <a:buFont typeface="Space Grotesk Medium"/>
              <a:buNone/>
              <a:defRPr sz="1100">
                <a:solidFill>
                  <a:srgbClr val="1D293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6"/>
          </p:nvPr>
        </p:nvSpPr>
        <p:spPr>
          <a:xfrm>
            <a:off x="5196655" y="4244217"/>
            <a:ext cx="12498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100"/>
              <a:buFont typeface="Space Grotesk Medium"/>
              <a:buNone/>
              <a:defRPr sz="1100">
                <a:solidFill>
                  <a:srgbClr val="1D293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48" name="Google Shape;48;p9"/>
          <p:cNvSpPr>
            <a:spLocks noGrp="1"/>
          </p:cNvSpPr>
          <p:nvPr>
            <p:ph type="pic" idx="7"/>
          </p:nvPr>
        </p:nvSpPr>
        <p:spPr>
          <a:xfrm>
            <a:off x="2434874" y="1644792"/>
            <a:ext cx="1251300" cy="1114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9"/>
          <p:cNvSpPr>
            <a:spLocks noGrp="1"/>
          </p:cNvSpPr>
          <p:nvPr>
            <p:ph type="pic" idx="8"/>
          </p:nvPr>
        </p:nvSpPr>
        <p:spPr>
          <a:xfrm>
            <a:off x="3822260" y="1639124"/>
            <a:ext cx="1251300" cy="1114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9"/>
          <p:cNvSpPr>
            <a:spLocks noGrp="1"/>
          </p:cNvSpPr>
          <p:nvPr>
            <p:ph type="pic" idx="9"/>
          </p:nvPr>
        </p:nvSpPr>
        <p:spPr>
          <a:xfrm>
            <a:off x="5208766" y="1639124"/>
            <a:ext cx="1251300" cy="11145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9"/>
          <p:cNvSpPr>
            <a:spLocks noGrp="1"/>
          </p:cNvSpPr>
          <p:nvPr>
            <p:ph type="pic" idx="13"/>
          </p:nvPr>
        </p:nvSpPr>
        <p:spPr>
          <a:xfrm>
            <a:off x="2435311" y="3114149"/>
            <a:ext cx="1251300" cy="1114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9"/>
          <p:cNvSpPr>
            <a:spLocks noGrp="1"/>
          </p:cNvSpPr>
          <p:nvPr>
            <p:ph type="pic" idx="14"/>
          </p:nvPr>
        </p:nvSpPr>
        <p:spPr>
          <a:xfrm>
            <a:off x="3822697" y="3108481"/>
            <a:ext cx="1251300" cy="1114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9"/>
          <p:cNvSpPr>
            <a:spLocks noGrp="1"/>
          </p:cNvSpPr>
          <p:nvPr>
            <p:ph type="pic" idx="15"/>
          </p:nvPr>
        </p:nvSpPr>
        <p:spPr>
          <a:xfrm>
            <a:off x="5209203" y="3108481"/>
            <a:ext cx="1251300" cy="11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1276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foto + texto 1 2 1 1 1">
  <p:cSld name="TITLE_ONLY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031475" y="629200"/>
            <a:ext cx="4836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3D68"/>
              </a:buClr>
              <a:buSzPts val="2600"/>
              <a:buFont typeface="Space Grotesk"/>
              <a:buNone/>
              <a:defRPr sz="2600" b="1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ubTitle" idx="1"/>
          </p:nvPr>
        </p:nvSpPr>
        <p:spPr>
          <a:xfrm>
            <a:off x="2034073" y="3063695"/>
            <a:ext cx="1176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2"/>
          </p:nvPr>
        </p:nvSpPr>
        <p:spPr>
          <a:xfrm>
            <a:off x="3347595" y="3063695"/>
            <a:ext cx="1176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3"/>
          </p:nvPr>
        </p:nvSpPr>
        <p:spPr>
          <a:xfrm>
            <a:off x="4661118" y="3063695"/>
            <a:ext cx="1176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4"/>
          </p:nvPr>
        </p:nvSpPr>
        <p:spPr>
          <a:xfrm>
            <a:off x="5974640" y="3063695"/>
            <a:ext cx="1176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1500"/>
              <a:buFont typeface="Space Grotesk"/>
              <a:buNone/>
              <a:defRPr sz="150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>
            <a:spLocks noGrp="1"/>
          </p:cNvSpPr>
          <p:nvPr>
            <p:ph type="pic" idx="5"/>
          </p:nvPr>
        </p:nvSpPr>
        <p:spPr>
          <a:xfrm>
            <a:off x="2031471" y="1848840"/>
            <a:ext cx="1178100" cy="1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6"/>
          </p:nvPr>
        </p:nvSpPr>
        <p:spPr>
          <a:xfrm>
            <a:off x="3336956" y="1841697"/>
            <a:ext cx="1178100" cy="1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>
            <a:spLocks noGrp="1"/>
          </p:cNvSpPr>
          <p:nvPr>
            <p:ph type="pic" idx="7"/>
          </p:nvPr>
        </p:nvSpPr>
        <p:spPr>
          <a:xfrm>
            <a:off x="4642449" y="1841701"/>
            <a:ext cx="1178100" cy="1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>
            <a:spLocks noGrp="1"/>
          </p:cNvSpPr>
          <p:nvPr>
            <p:ph type="pic" idx="8"/>
          </p:nvPr>
        </p:nvSpPr>
        <p:spPr>
          <a:xfrm>
            <a:off x="5947934" y="1841701"/>
            <a:ext cx="1178100" cy="104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pos="1280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094900" y="1718850"/>
            <a:ext cx="4954200" cy="841800"/>
          </a:xfrm>
          <a:prstGeom prst="rect">
            <a:avLst/>
          </a:prstGeom>
        </p:spPr>
        <p:txBody>
          <a:bodyPr spcFirstLastPara="1" wrap="square" lIns="91650" tIns="91650" rIns="91650" bIns="916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Aplicaciones de los LLMs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2"/>
          </p:nvPr>
        </p:nvSpPr>
        <p:spPr>
          <a:xfrm>
            <a:off x="2094900" y="2789250"/>
            <a:ext cx="4954200" cy="559200"/>
          </a:xfrm>
          <a:prstGeom prst="rect">
            <a:avLst/>
          </a:prstGeom>
        </p:spPr>
        <p:txBody>
          <a:bodyPr spcFirstLastPara="1" wrap="square" lIns="91650" tIns="91650" rIns="91650" bIns="916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Generación de código #1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23F62F-ECF9-9F48-D8A5-571E9C17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44" y="1171768"/>
            <a:ext cx="4977712" cy="2799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Google Shape;115;p18">
            <a:extLst>
              <a:ext uri="{FF2B5EF4-FFF2-40B4-BE49-F238E27FC236}">
                <a16:creationId xmlns:a16="http://schemas.microsoft.com/office/drawing/2014/main" id="{0DCF62AF-1561-DABA-17E2-8C4626CBBF8B}"/>
              </a:ext>
            </a:extLst>
          </p:cNvPr>
          <p:cNvSpPr txBox="1"/>
          <p:nvPr/>
        </p:nvSpPr>
        <p:spPr>
          <a:xfrm>
            <a:off x="1584000" y="4212099"/>
            <a:ext cx="5976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GitHub </a:t>
            </a:r>
            <a:r>
              <a:rPr lang="es-ES" sz="19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Copilot</a:t>
            </a: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es un ejemplo de LLM específico para la generación de código</a:t>
            </a:r>
            <a:endParaRPr sz="19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2093641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9AF2EC-C28A-9C0B-189E-673ED9B3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720" y="1170069"/>
            <a:ext cx="4580560" cy="2803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E4D5DC1C-2138-BC79-C7DA-3C82D7669A52}"/>
              </a:ext>
            </a:extLst>
          </p:cNvPr>
          <p:cNvSpPr txBox="1"/>
          <p:nvPr/>
        </p:nvSpPr>
        <p:spPr>
          <a:xfrm>
            <a:off x="1584000" y="4212099"/>
            <a:ext cx="5976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Chat-GPT es un modelo general que puede generar código</a:t>
            </a:r>
            <a:endParaRPr sz="19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" name="Google Shape;116;p18">
            <a:extLst>
              <a:ext uri="{FF2B5EF4-FFF2-40B4-BE49-F238E27FC236}">
                <a16:creationId xmlns:a16="http://schemas.microsoft.com/office/drawing/2014/main" id="{6380475A-7AF5-1091-D7CD-F8EB5E7A042A}"/>
              </a:ext>
            </a:extLst>
          </p:cNvPr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Generación de código #2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220272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04048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Buscadores inteligentes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" name="Google Shape;172;p23">
            <a:extLst>
              <a:ext uri="{FF2B5EF4-FFF2-40B4-BE49-F238E27FC236}">
                <a16:creationId xmlns:a16="http://schemas.microsoft.com/office/drawing/2014/main" id="{5FD4CA21-FD29-679A-E829-CBDFF403FDA9}"/>
              </a:ext>
            </a:extLst>
          </p:cNvPr>
          <p:cNvSpPr txBox="1"/>
          <p:nvPr/>
        </p:nvSpPr>
        <p:spPr>
          <a:xfrm>
            <a:off x="2241209" y="4261899"/>
            <a:ext cx="2004000" cy="57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Web</a:t>
            </a:r>
            <a:endParaRPr sz="1500" b="1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" name="Google Shape;174;p23">
            <a:extLst>
              <a:ext uri="{FF2B5EF4-FFF2-40B4-BE49-F238E27FC236}">
                <a16:creationId xmlns:a16="http://schemas.microsoft.com/office/drawing/2014/main" id="{DE330263-3A7A-2970-39CF-1B2FA1A584D3}"/>
              </a:ext>
            </a:extLst>
          </p:cNvPr>
          <p:cNvSpPr txBox="1"/>
          <p:nvPr/>
        </p:nvSpPr>
        <p:spPr>
          <a:xfrm>
            <a:off x="4898793" y="4262258"/>
            <a:ext cx="2004000" cy="57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Documentos</a:t>
            </a:r>
            <a:endParaRPr sz="1500" b="1" dirty="0">
              <a:solidFill>
                <a:srgbClr val="1D2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459E69D-C012-0D39-4D05-EDFE5E32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66" y="1127048"/>
            <a:ext cx="1813086" cy="310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1F281-062A-2097-C8EE-99833E2F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48" y="1127048"/>
            <a:ext cx="1813086" cy="3103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56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3;p16">
            <a:extLst>
              <a:ext uri="{FF2B5EF4-FFF2-40B4-BE49-F238E27FC236}">
                <a16:creationId xmlns:a16="http://schemas.microsoft.com/office/drawing/2014/main" id="{88FA07C7-5B20-C911-92A9-4418EC28F1C8}"/>
              </a:ext>
            </a:extLst>
          </p:cNvPr>
          <p:cNvSpPr txBox="1"/>
          <p:nvPr/>
        </p:nvSpPr>
        <p:spPr>
          <a:xfrm>
            <a:off x="2064027" y="1319063"/>
            <a:ext cx="3769004" cy="250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T5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Raffel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al, 2019)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GPT-2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(Radford et al., 2019)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GPT-3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(Brown et al., 2020)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PaLM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Chowdhery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al., 2022)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Falcon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OpenAI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, 2023)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LLaMA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Touvron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al., 2023)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MISTRAL-7B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Jiang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al., 2023) 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Zephyr-7B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(Tunstall et al., 2023)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endParaRPr lang="es-ES" sz="12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s-ES" sz="12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" name="Google Shape;116;p18">
            <a:extLst>
              <a:ext uri="{FF2B5EF4-FFF2-40B4-BE49-F238E27FC236}">
                <a16:creationId xmlns:a16="http://schemas.microsoft.com/office/drawing/2014/main" id="{5DA55B35-558E-193B-C480-B76A392C1129}"/>
              </a:ext>
            </a:extLst>
          </p:cNvPr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LLMs generativos de texto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6" name="Picture 5" descr="A yellow emoji with hands on it&#10;&#10;Description automatically generated">
            <a:extLst>
              <a:ext uri="{FF2B5EF4-FFF2-40B4-BE49-F238E27FC236}">
                <a16:creationId xmlns:a16="http://schemas.microsoft.com/office/drawing/2014/main" id="{357A3446-5898-086B-84C4-BE95F2B9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34" y="4140788"/>
            <a:ext cx="354232" cy="354232"/>
          </a:xfrm>
          <a:prstGeom prst="rect">
            <a:avLst/>
          </a:prstGeom>
        </p:spPr>
      </p:pic>
      <p:pic>
        <p:nvPicPr>
          <p:cNvPr id="8" name="Picture 7" descr="A colorful letter g on a black background&#10;&#10;Description automatically generated">
            <a:extLst>
              <a:ext uri="{FF2B5EF4-FFF2-40B4-BE49-F238E27FC236}">
                <a16:creationId xmlns:a16="http://schemas.microsoft.com/office/drawing/2014/main" id="{0CED3FC7-E335-3C78-721F-98C2FB0D4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813" y="2571749"/>
            <a:ext cx="354232" cy="354232"/>
          </a:xfrm>
          <a:prstGeom prst="rect">
            <a:avLst/>
          </a:prstGeom>
        </p:spPr>
      </p:pic>
      <p:pic>
        <p:nvPicPr>
          <p:cNvPr id="9" name="Picture 8" descr="A colorful letter g on a black background&#10;&#10;Description automatically generated">
            <a:extLst>
              <a:ext uri="{FF2B5EF4-FFF2-40B4-BE49-F238E27FC236}">
                <a16:creationId xmlns:a16="http://schemas.microsoft.com/office/drawing/2014/main" id="{085890E7-6414-FEFA-EF7A-BE46C6F5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692" y="1359703"/>
            <a:ext cx="354231" cy="354231"/>
          </a:xfrm>
          <a:prstGeom prst="rect">
            <a:avLst/>
          </a:prstGeom>
        </p:spPr>
      </p:pic>
      <p:pic>
        <p:nvPicPr>
          <p:cNvPr id="11" name="Picture 10" descr="A colorful pixelated letter m&#10;&#10;Description automatically generated">
            <a:extLst>
              <a:ext uri="{FF2B5EF4-FFF2-40B4-BE49-F238E27FC236}">
                <a16:creationId xmlns:a16="http://schemas.microsoft.com/office/drawing/2014/main" id="{5A057F68-84B4-C7C2-B2F9-DBEEA3FCA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034" y="3801929"/>
            <a:ext cx="253882" cy="253882"/>
          </a:xfrm>
          <a:prstGeom prst="rect">
            <a:avLst/>
          </a:prstGeom>
        </p:spPr>
      </p:pic>
      <p:pic>
        <p:nvPicPr>
          <p:cNvPr id="13" name="Picture 12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E13CF259-243D-87A1-827E-CDFF02C69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974" y="3460208"/>
            <a:ext cx="233679" cy="155360"/>
          </a:xfrm>
          <a:prstGeom prst="rect">
            <a:avLst/>
          </a:prstGeom>
        </p:spPr>
      </p:pic>
      <p:pic>
        <p:nvPicPr>
          <p:cNvPr id="15" name="Picture 14" descr="A green hexagon with white lines&#10;&#10;Description automatically generated">
            <a:extLst>
              <a:ext uri="{FF2B5EF4-FFF2-40B4-BE49-F238E27FC236}">
                <a16:creationId xmlns:a16="http://schemas.microsoft.com/office/drawing/2014/main" id="{1CE7948D-7112-C12B-924C-835A55869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147" y="1812485"/>
            <a:ext cx="233679" cy="265796"/>
          </a:xfrm>
          <a:prstGeom prst="rect">
            <a:avLst/>
          </a:prstGeom>
        </p:spPr>
      </p:pic>
      <p:pic>
        <p:nvPicPr>
          <p:cNvPr id="16" name="Picture 15" descr="A green hexagon with white lines&#10;&#10;Description automatically generated">
            <a:extLst>
              <a:ext uri="{FF2B5EF4-FFF2-40B4-BE49-F238E27FC236}">
                <a16:creationId xmlns:a16="http://schemas.microsoft.com/office/drawing/2014/main" id="{7EF55DA9-E3BF-FCCA-FE7F-B58EE3F62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1134" y="2192798"/>
            <a:ext cx="233679" cy="265796"/>
          </a:xfrm>
          <a:prstGeom prst="rect">
            <a:avLst/>
          </a:prstGeom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B1320EB6-904F-5186-1392-9EC9408B8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6389" y="3019432"/>
            <a:ext cx="227534" cy="2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4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3;p16">
            <a:extLst>
              <a:ext uri="{FF2B5EF4-FFF2-40B4-BE49-F238E27FC236}">
                <a16:creationId xmlns:a16="http://schemas.microsoft.com/office/drawing/2014/main" id="{88FA07C7-5B20-C911-92A9-4418EC28F1C8}"/>
              </a:ext>
            </a:extLst>
          </p:cNvPr>
          <p:cNvSpPr txBox="1"/>
          <p:nvPr/>
        </p:nvSpPr>
        <p:spPr>
          <a:xfrm>
            <a:off x="5196841" y="1529810"/>
            <a:ext cx="3769004" cy="250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Razonamiento sobre imágenes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Generación de imágenes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Generación de vídeos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Manejo de robots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Etc.</a:t>
            </a: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s-ES" sz="18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" name="Picture 3" descr="A graphic of a book with headphones around it&#10;&#10;Description automatically generated">
            <a:extLst>
              <a:ext uri="{FF2B5EF4-FFF2-40B4-BE49-F238E27FC236}">
                <a16:creationId xmlns:a16="http://schemas.microsoft.com/office/drawing/2014/main" id="{D7E4AA83-6814-1AC7-D30B-17628FEC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45" y="1560958"/>
            <a:ext cx="2474225" cy="247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Google Shape;116;p18">
            <a:extLst>
              <a:ext uri="{FF2B5EF4-FFF2-40B4-BE49-F238E27FC236}">
                <a16:creationId xmlns:a16="http://schemas.microsoft.com/office/drawing/2014/main" id="{5DA55B35-558E-193B-C480-B76A392C1129}"/>
              </a:ext>
            </a:extLst>
          </p:cNvPr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Tareas multimodales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422091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Razonamiento sobre imágenes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4AF595-13C8-E77E-4B36-25B860C3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05" y="1214979"/>
            <a:ext cx="5233989" cy="3402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628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04048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Generación de imágenes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7" name="Picture 6" descr="A cartoon cow reading a book&#10;&#10;Description automatically generated">
            <a:extLst>
              <a:ext uri="{FF2B5EF4-FFF2-40B4-BE49-F238E27FC236}">
                <a16:creationId xmlns:a16="http://schemas.microsoft.com/office/drawing/2014/main" id="{F0309E23-0231-9966-2810-62CD93B5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28" y="1560369"/>
            <a:ext cx="2019081" cy="2019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cartoon cow standing next to a stack of books&#10;&#10;Description automatically generated">
            <a:extLst>
              <a:ext uri="{FF2B5EF4-FFF2-40B4-BE49-F238E27FC236}">
                <a16:creationId xmlns:a16="http://schemas.microsoft.com/office/drawing/2014/main" id="{A7BA47FF-D214-E15C-70E4-65F8CBC17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850" y="1564049"/>
            <a:ext cx="2015401" cy="2015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cartoon cow reading a book&#10;&#10;Description automatically generated">
            <a:extLst>
              <a:ext uri="{FF2B5EF4-FFF2-40B4-BE49-F238E27FC236}">
                <a16:creationId xmlns:a16="http://schemas.microsoft.com/office/drawing/2014/main" id="{36606283-BDCB-809A-80BF-043AA3D8E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390" y="1564049"/>
            <a:ext cx="2019081" cy="2019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Google Shape;115;p18">
            <a:extLst>
              <a:ext uri="{FF2B5EF4-FFF2-40B4-BE49-F238E27FC236}">
                <a16:creationId xmlns:a16="http://schemas.microsoft.com/office/drawing/2014/main" id="{1A1FA560-9916-25CE-DFA8-263EFF0CFC2D}"/>
              </a:ext>
            </a:extLst>
          </p:cNvPr>
          <p:cNvSpPr txBox="1"/>
          <p:nvPr/>
        </p:nvSpPr>
        <p:spPr>
          <a:xfrm>
            <a:off x="1584000" y="4212099"/>
            <a:ext cx="5976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“Genera una imagen de una vaca que sabe leer y va al colegio”</a:t>
            </a:r>
          </a:p>
        </p:txBody>
      </p:sp>
    </p:spTree>
    <p:extLst>
      <p:ext uri="{BB962C8B-B14F-4D97-AF65-F5344CB8AC3E}">
        <p14:creationId xmlns:p14="http://schemas.microsoft.com/office/powerpoint/2010/main" val="266347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Generación de vídeos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" name="Picture 3" descr="A collage of images of animals&#10;&#10;Description automatically generated">
            <a:extLst>
              <a:ext uri="{FF2B5EF4-FFF2-40B4-BE49-F238E27FC236}">
                <a16:creationId xmlns:a16="http://schemas.microsoft.com/office/drawing/2014/main" id="{5A063C7E-85B9-D67E-EAB0-8B07ED4C4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56" y="1218642"/>
            <a:ext cx="3398686" cy="3398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15;p18">
            <a:extLst>
              <a:ext uri="{FF2B5EF4-FFF2-40B4-BE49-F238E27FC236}">
                <a16:creationId xmlns:a16="http://schemas.microsoft.com/office/drawing/2014/main" id="{79E1312C-D10E-06A3-C191-D8F41CCAD0E8}"/>
              </a:ext>
            </a:extLst>
          </p:cNvPr>
          <p:cNvSpPr txBox="1"/>
          <p:nvPr/>
        </p:nvSpPr>
        <p:spPr>
          <a:xfrm>
            <a:off x="348662" y="1147300"/>
            <a:ext cx="2003729" cy="135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“A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dog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wearing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a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superhero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cape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flying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through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sky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”</a:t>
            </a:r>
            <a:endParaRPr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620A47C7-9DB0-4ABC-03EE-54F243433785}"/>
              </a:ext>
            </a:extLst>
          </p:cNvPr>
          <p:cNvSpPr txBox="1"/>
          <p:nvPr/>
        </p:nvSpPr>
        <p:spPr>
          <a:xfrm>
            <a:off x="348662" y="3264220"/>
            <a:ext cx="2003729" cy="135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“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An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artista’s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brush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paiting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on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a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canvas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close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up,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highly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detailed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”</a:t>
            </a:r>
            <a:endParaRPr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115;p18">
            <a:extLst>
              <a:ext uri="{FF2B5EF4-FFF2-40B4-BE49-F238E27FC236}">
                <a16:creationId xmlns:a16="http://schemas.microsoft.com/office/drawing/2014/main" id="{1045FC93-95AB-EF33-E8F6-FD8142179296}"/>
              </a:ext>
            </a:extLst>
          </p:cNvPr>
          <p:cNvSpPr txBox="1"/>
          <p:nvPr/>
        </p:nvSpPr>
        <p:spPr>
          <a:xfrm>
            <a:off x="6791609" y="3345058"/>
            <a:ext cx="2003729" cy="135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“A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horse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drinking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water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”</a:t>
            </a:r>
            <a:endParaRPr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4921C878-6C46-6FA6-66CA-775D4D36D412}"/>
              </a:ext>
            </a:extLst>
          </p:cNvPr>
          <p:cNvSpPr txBox="1"/>
          <p:nvPr/>
        </p:nvSpPr>
        <p:spPr>
          <a:xfrm>
            <a:off x="6791609" y="1218642"/>
            <a:ext cx="2003729" cy="135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“A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spaceship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landing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s-ES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on</a:t>
            </a:r>
            <a:r>
              <a:rPr lang="es-ES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Mars”</a:t>
            </a:r>
            <a:endParaRPr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212701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Manejo de robots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" name="Google Shape;115;p18">
            <a:extLst>
              <a:ext uri="{FF2B5EF4-FFF2-40B4-BE49-F238E27FC236}">
                <a16:creationId xmlns:a16="http://schemas.microsoft.com/office/drawing/2014/main" id="{0DCF62AF-1561-DABA-17E2-8C4626CBBF8B}"/>
              </a:ext>
            </a:extLst>
          </p:cNvPr>
          <p:cNvSpPr txBox="1"/>
          <p:nvPr/>
        </p:nvSpPr>
        <p:spPr>
          <a:xfrm>
            <a:off x="1584000" y="4212099"/>
            <a:ext cx="5976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900" b="1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PaLM</a:t>
            </a:r>
            <a:r>
              <a:rPr lang="es-ES" sz="19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-E: </a:t>
            </a: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“</a:t>
            </a:r>
            <a:r>
              <a:rPr lang="es-ES" sz="19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Traéme</a:t>
            </a: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las patatas fritas que están en el cajón”</a:t>
            </a:r>
            <a:endParaRPr sz="19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" name="Picture 3" descr="A white robot arm opening a drawer&#10;&#10;Description automatically generated">
            <a:extLst>
              <a:ext uri="{FF2B5EF4-FFF2-40B4-BE49-F238E27FC236}">
                <a16:creationId xmlns:a16="http://schemas.microsoft.com/office/drawing/2014/main" id="{71B79EBC-C046-975D-8DDB-38F02AB8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020" y="1236097"/>
            <a:ext cx="4741959" cy="2671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023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3;p16">
            <a:extLst>
              <a:ext uri="{FF2B5EF4-FFF2-40B4-BE49-F238E27FC236}">
                <a16:creationId xmlns:a16="http://schemas.microsoft.com/office/drawing/2014/main" id="{88FA07C7-5B20-C911-92A9-4418EC28F1C8}"/>
              </a:ext>
            </a:extLst>
          </p:cNvPr>
          <p:cNvSpPr txBox="1"/>
          <p:nvPr/>
        </p:nvSpPr>
        <p:spPr>
          <a:xfrm>
            <a:off x="2064026" y="1319064"/>
            <a:ext cx="5203047" cy="76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DALL-E 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(Ramesh et al., 2021-2022; 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Betker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al., 2023)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Flamingo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Alayrac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al., 2022)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GPT-4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OpenAI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, 2023)</a:t>
            </a:r>
          </a:p>
        </p:txBody>
      </p:sp>
      <p:sp>
        <p:nvSpPr>
          <p:cNvPr id="5" name="Google Shape;116;p18">
            <a:extLst>
              <a:ext uri="{FF2B5EF4-FFF2-40B4-BE49-F238E27FC236}">
                <a16:creationId xmlns:a16="http://schemas.microsoft.com/office/drawing/2014/main" id="{5DA55B35-558E-193B-C480-B76A392C1129}"/>
              </a:ext>
            </a:extLst>
          </p:cNvPr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LLMs </a:t>
            </a:r>
            <a:r>
              <a:rPr lang="es" sz="3200" b="1" dirty="0">
                <a:solidFill>
                  <a:schemeClr val="tx1"/>
                </a:solidFill>
                <a:latin typeface="Space Grotesk"/>
                <a:ea typeface="Space Grotesk"/>
                <a:cs typeface="Space Grotesk"/>
                <a:sym typeface="Space Grotesk"/>
              </a:rPr>
              <a:t>generativos</a:t>
            </a: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 multimodales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" name="Google Shape;103;p16">
            <a:extLst>
              <a:ext uri="{FF2B5EF4-FFF2-40B4-BE49-F238E27FC236}">
                <a16:creationId xmlns:a16="http://schemas.microsoft.com/office/drawing/2014/main" id="{ECE925E4-76E9-9A30-73C0-B2CFD342735E}"/>
              </a:ext>
            </a:extLst>
          </p:cNvPr>
          <p:cNvSpPr txBox="1"/>
          <p:nvPr/>
        </p:nvSpPr>
        <p:spPr>
          <a:xfrm>
            <a:off x="1876927" y="809605"/>
            <a:ext cx="2291964" cy="67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</a:pPr>
            <a:r>
              <a:rPr lang="es-ES" sz="1200" b="1" dirty="0">
                <a:solidFill>
                  <a:schemeClr val="bg2"/>
                </a:solidFill>
                <a:latin typeface="Space Grotesk"/>
                <a:ea typeface="Space Grotesk"/>
                <a:cs typeface="Space Grotesk"/>
                <a:sym typeface="Space Grotesk"/>
              </a:rPr>
              <a:t>Texto + Imagen</a:t>
            </a: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s-ES" sz="12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" name="Google Shape;103;p16">
            <a:extLst>
              <a:ext uri="{FF2B5EF4-FFF2-40B4-BE49-F238E27FC236}">
                <a16:creationId xmlns:a16="http://schemas.microsoft.com/office/drawing/2014/main" id="{FFCD251B-400A-46C9-674E-E3F6004D8EE4}"/>
              </a:ext>
            </a:extLst>
          </p:cNvPr>
          <p:cNvSpPr txBox="1"/>
          <p:nvPr/>
        </p:nvSpPr>
        <p:spPr>
          <a:xfrm>
            <a:off x="2064026" y="2333827"/>
            <a:ext cx="5203047" cy="33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Make</a:t>
            </a: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-A-Video 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(Singer et al., 2022)</a:t>
            </a:r>
          </a:p>
        </p:txBody>
      </p:sp>
      <p:sp>
        <p:nvSpPr>
          <p:cNvPr id="12" name="Google Shape;103;p16">
            <a:extLst>
              <a:ext uri="{FF2B5EF4-FFF2-40B4-BE49-F238E27FC236}">
                <a16:creationId xmlns:a16="http://schemas.microsoft.com/office/drawing/2014/main" id="{1E71F1AC-B0B5-D467-0C38-2126F7C916CF}"/>
              </a:ext>
            </a:extLst>
          </p:cNvPr>
          <p:cNvSpPr txBox="1"/>
          <p:nvPr/>
        </p:nvSpPr>
        <p:spPr>
          <a:xfrm>
            <a:off x="1876927" y="1824369"/>
            <a:ext cx="2291964" cy="67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</a:pPr>
            <a:r>
              <a:rPr lang="es-ES" sz="1200" b="1" dirty="0">
                <a:solidFill>
                  <a:schemeClr val="bg2"/>
                </a:solidFill>
                <a:latin typeface="Space Grotesk"/>
                <a:ea typeface="Space Grotesk"/>
                <a:cs typeface="Space Grotesk"/>
                <a:sym typeface="Space Grotesk"/>
              </a:rPr>
              <a:t>Texto + Video</a:t>
            </a: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s-ES" sz="1200" b="1" dirty="0">
              <a:solidFill>
                <a:schemeClr val="bg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" name="Google Shape;103;p16">
            <a:extLst>
              <a:ext uri="{FF2B5EF4-FFF2-40B4-BE49-F238E27FC236}">
                <a16:creationId xmlns:a16="http://schemas.microsoft.com/office/drawing/2014/main" id="{8746A49C-7DFA-5E98-A320-BF9ADBFDD034}"/>
              </a:ext>
            </a:extLst>
          </p:cNvPr>
          <p:cNvSpPr txBox="1"/>
          <p:nvPr/>
        </p:nvSpPr>
        <p:spPr>
          <a:xfrm>
            <a:off x="2064026" y="3736974"/>
            <a:ext cx="5203047" cy="39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ImageBind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Girdhar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al., 2023)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endParaRPr lang="es-ES" sz="12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s-ES" sz="12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" name="Google Shape;103;p16">
            <a:extLst>
              <a:ext uri="{FF2B5EF4-FFF2-40B4-BE49-F238E27FC236}">
                <a16:creationId xmlns:a16="http://schemas.microsoft.com/office/drawing/2014/main" id="{F0A3366B-1765-8EC0-FA35-B75988D73FE7}"/>
              </a:ext>
            </a:extLst>
          </p:cNvPr>
          <p:cNvSpPr txBox="1"/>
          <p:nvPr/>
        </p:nvSpPr>
        <p:spPr>
          <a:xfrm>
            <a:off x="1876927" y="3227515"/>
            <a:ext cx="3935476" cy="67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</a:pPr>
            <a:r>
              <a:rPr lang="es-ES" sz="1200" b="1" dirty="0">
                <a:solidFill>
                  <a:schemeClr val="bg2"/>
                </a:solidFill>
                <a:latin typeface="Space Grotesk"/>
                <a:ea typeface="Space Grotesk"/>
                <a:cs typeface="Space Grotesk"/>
                <a:sym typeface="Space Grotesk"/>
              </a:rPr>
              <a:t>Texto + Imagen + Video + Audio</a:t>
            </a: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s-ES" sz="1200" b="1" dirty="0">
              <a:solidFill>
                <a:schemeClr val="bg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" name="Google Shape;103;p16">
            <a:extLst>
              <a:ext uri="{FF2B5EF4-FFF2-40B4-BE49-F238E27FC236}">
                <a16:creationId xmlns:a16="http://schemas.microsoft.com/office/drawing/2014/main" id="{28A7A25D-B11E-0269-A66A-AFCBF9811D2C}"/>
              </a:ext>
            </a:extLst>
          </p:cNvPr>
          <p:cNvSpPr txBox="1"/>
          <p:nvPr/>
        </p:nvSpPr>
        <p:spPr>
          <a:xfrm>
            <a:off x="2064026" y="2931482"/>
            <a:ext cx="5203047" cy="52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TANGO 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Ghosal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al., 2023)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SeamlessM4T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Barrault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al., 2023)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endParaRPr lang="es-ES" sz="12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" name="Google Shape;103;p16">
            <a:extLst>
              <a:ext uri="{FF2B5EF4-FFF2-40B4-BE49-F238E27FC236}">
                <a16:creationId xmlns:a16="http://schemas.microsoft.com/office/drawing/2014/main" id="{A5D60F60-0CFD-FDE8-D296-49533F239170}"/>
              </a:ext>
            </a:extLst>
          </p:cNvPr>
          <p:cNvSpPr txBox="1"/>
          <p:nvPr/>
        </p:nvSpPr>
        <p:spPr>
          <a:xfrm>
            <a:off x="1876927" y="2422024"/>
            <a:ext cx="2291964" cy="67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</a:pPr>
            <a:r>
              <a:rPr lang="es-ES" sz="1200" b="1" dirty="0">
                <a:solidFill>
                  <a:schemeClr val="bg2"/>
                </a:solidFill>
                <a:latin typeface="Space Grotesk"/>
                <a:ea typeface="Space Grotesk"/>
                <a:cs typeface="Space Grotesk"/>
                <a:sym typeface="Space Grotesk"/>
              </a:rPr>
              <a:t>Texto + Audio</a:t>
            </a: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s-ES" sz="1200" b="1" dirty="0">
              <a:solidFill>
                <a:schemeClr val="bg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" name="Google Shape;103;p16">
            <a:extLst>
              <a:ext uri="{FF2B5EF4-FFF2-40B4-BE49-F238E27FC236}">
                <a16:creationId xmlns:a16="http://schemas.microsoft.com/office/drawing/2014/main" id="{458868E2-7BC8-E0E2-4DCB-0B1F205C7992}"/>
              </a:ext>
            </a:extLst>
          </p:cNvPr>
          <p:cNvSpPr txBox="1"/>
          <p:nvPr/>
        </p:nvSpPr>
        <p:spPr>
          <a:xfrm>
            <a:off x="2064026" y="4333895"/>
            <a:ext cx="5203047" cy="39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200" b="1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PaLM</a:t>
            </a:r>
            <a:r>
              <a:rPr lang="es-ES" sz="12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-E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(</a:t>
            </a:r>
            <a:r>
              <a:rPr lang="es-ES" sz="12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Driess</a:t>
            </a:r>
            <a:r>
              <a:rPr lang="es-ES" sz="12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et al., 2023)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endParaRPr lang="es-ES" sz="12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s-ES" sz="12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" name="Google Shape;103;p16">
            <a:extLst>
              <a:ext uri="{FF2B5EF4-FFF2-40B4-BE49-F238E27FC236}">
                <a16:creationId xmlns:a16="http://schemas.microsoft.com/office/drawing/2014/main" id="{D8EF1343-1022-95E1-ECF0-F5F7584FD7BC}"/>
              </a:ext>
            </a:extLst>
          </p:cNvPr>
          <p:cNvSpPr txBox="1"/>
          <p:nvPr/>
        </p:nvSpPr>
        <p:spPr>
          <a:xfrm>
            <a:off x="1876927" y="3824436"/>
            <a:ext cx="917073" cy="67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</a:pPr>
            <a:r>
              <a:rPr lang="es-ES" sz="1200" b="1" dirty="0">
                <a:solidFill>
                  <a:schemeClr val="bg2"/>
                </a:solidFill>
                <a:latin typeface="Space Grotesk"/>
                <a:ea typeface="Space Grotesk"/>
                <a:cs typeface="Space Grotesk"/>
                <a:sym typeface="Space Grotesk"/>
              </a:rPr>
              <a:t>Robots</a:t>
            </a:r>
          </a:p>
        </p:txBody>
      </p:sp>
      <p:pic>
        <p:nvPicPr>
          <p:cNvPr id="27" name="Picture 26" descr="A green hexagon with white lines&#10;&#10;Description automatically generated">
            <a:extLst>
              <a:ext uri="{FF2B5EF4-FFF2-40B4-BE49-F238E27FC236}">
                <a16:creationId xmlns:a16="http://schemas.microsoft.com/office/drawing/2014/main" id="{8E719C9F-900A-26F8-3C0E-BE877316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12" y="1837696"/>
            <a:ext cx="191332" cy="217629"/>
          </a:xfrm>
          <a:prstGeom prst="rect">
            <a:avLst/>
          </a:prstGeom>
        </p:spPr>
      </p:pic>
      <p:pic>
        <p:nvPicPr>
          <p:cNvPr id="28" name="Picture 27" descr="A green hexagon with white lines&#10;&#10;Description automatically generated">
            <a:extLst>
              <a:ext uri="{FF2B5EF4-FFF2-40B4-BE49-F238E27FC236}">
                <a16:creationId xmlns:a16="http://schemas.microsoft.com/office/drawing/2014/main" id="{3893E61C-023B-5AE1-0C99-DD2965D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52" y="1414059"/>
            <a:ext cx="191332" cy="217629"/>
          </a:xfrm>
          <a:prstGeom prst="rect">
            <a:avLst/>
          </a:prstGeom>
        </p:spPr>
      </p:pic>
      <p:pic>
        <p:nvPicPr>
          <p:cNvPr id="29" name="Picture 28" descr="A colorful letter g on a black background&#10;&#10;Description automatically generated">
            <a:extLst>
              <a:ext uri="{FF2B5EF4-FFF2-40B4-BE49-F238E27FC236}">
                <a16:creationId xmlns:a16="http://schemas.microsoft.com/office/drawing/2014/main" id="{3EDB831B-D5BB-4863-3A6D-869949628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61" y="1608946"/>
            <a:ext cx="255920" cy="255920"/>
          </a:xfrm>
          <a:prstGeom prst="rect">
            <a:avLst/>
          </a:prstGeom>
        </p:spPr>
      </p:pic>
      <p:pic>
        <p:nvPicPr>
          <p:cNvPr id="30" name="Picture 29" descr="A colorful letter g on a black background&#10;&#10;Description automatically generated">
            <a:extLst>
              <a:ext uri="{FF2B5EF4-FFF2-40B4-BE49-F238E27FC236}">
                <a16:creationId xmlns:a16="http://schemas.microsoft.com/office/drawing/2014/main" id="{1EE01D0A-1E3F-48F2-D2C8-339286219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29" y="4404481"/>
            <a:ext cx="255920" cy="255920"/>
          </a:xfrm>
          <a:prstGeom prst="rect">
            <a:avLst/>
          </a:prstGeom>
        </p:spPr>
      </p:pic>
      <p:pic>
        <p:nvPicPr>
          <p:cNvPr id="31" name="Picture 30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00E136D3-8143-1679-ECB7-9E2CC08CD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64" y="3889128"/>
            <a:ext cx="187834" cy="124880"/>
          </a:xfrm>
          <a:prstGeom prst="rect">
            <a:avLst/>
          </a:prstGeom>
        </p:spPr>
      </p:pic>
      <p:pic>
        <p:nvPicPr>
          <p:cNvPr id="32" name="Picture 31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2F7328E4-65B5-8C20-EE24-213796FC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444" y="3305983"/>
            <a:ext cx="187834" cy="124880"/>
          </a:xfrm>
          <a:prstGeom prst="rect">
            <a:avLst/>
          </a:prstGeom>
        </p:spPr>
      </p:pic>
      <p:pic>
        <p:nvPicPr>
          <p:cNvPr id="33" name="Picture 32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114F5397-CF75-8EFB-A666-1B7F34A17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527" y="2498409"/>
            <a:ext cx="187834" cy="124880"/>
          </a:xfrm>
          <a:prstGeom prst="rect">
            <a:avLst/>
          </a:prstGeom>
        </p:spPr>
      </p:pic>
      <p:pic>
        <p:nvPicPr>
          <p:cNvPr id="35" name="Picture 34" descr="A logo with text and a robot&#10;&#10;Description automatically generated">
            <a:extLst>
              <a:ext uri="{FF2B5EF4-FFF2-40B4-BE49-F238E27FC236}">
                <a16:creationId xmlns:a16="http://schemas.microsoft.com/office/drawing/2014/main" id="{E86199BC-6535-0EE3-5CF9-28E50973A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449" y="3015283"/>
            <a:ext cx="249539" cy="24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6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903800" y="653000"/>
            <a:ext cx="57600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" sz="30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Sumario</a:t>
            </a:r>
            <a:endParaRPr sz="30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2121951" y="2064854"/>
            <a:ext cx="5825766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20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Introducción</a:t>
            </a:r>
            <a:endParaRPr sz="20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" sz="20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Tareas de texto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20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Tareas multimodales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endParaRPr sz="20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094900" y="1718850"/>
            <a:ext cx="4954200" cy="841800"/>
          </a:xfrm>
          <a:prstGeom prst="rect">
            <a:avLst/>
          </a:prstGeom>
        </p:spPr>
        <p:txBody>
          <a:bodyPr spcFirstLastPara="1" wrap="square" lIns="91650" tIns="91650" rIns="91650" bIns="916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Aplicaciones de los LLMs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2"/>
          </p:nvPr>
        </p:nvSpPr>
        <p:spPr>
          <a:xfrm>
            <a:off x="2094900" y="2789250"/>
            <a:ext cx="4954200" cy="559200"/>
          </a:xfrm>
          <a:prstGeom prst="rect">
            <a:avLst/>
          </a:prstGeom>
        </p:spPr>
        <p:txBody>
          <a:bodyPr spcFirstLastPara="1" wrap="square" lIns="91650" tIns="91650" rIns="91650" bIns="916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1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1584000" y="4212099"/>
            <a:ext cx="5976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Los </a:t>
            </a:r>
            <a:r>
              <a:rPr lang="es-ES" sz="19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LLMs</a:t>
            </a: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han demostrado ser capaces de realizar tareas en las que no habían sido entrenados</a:t>
            </a:r>
            <a:endParaRPr sz="19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Introducción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" name="Picture 2" descr="A logo of a tree&#10;&#10;Description automatically generated">
            <a:extLst>
              <a:ext uri="{FF2B5EF4-FFF2-40B4-BE49-F238E27FC236}">
                <a16:creationId xmlns:a16="http://schemas.microsoft.com/office/drawing/2014/main" id="{1090BDF6-8F5B-3182-57BA-98D9EF07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46" y="1230320"/>
            <a:ext cx="7362908" cy="2682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97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Introducción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" name="Google Shape;184;p24">
            <a:extLst>
              <a:ext uri="{FF2B5EF4-FFF2-40B4-BE49-F238E27FC236}">
                <a16:creationId xmlns:a16="http://schemas.microsoft.com/office/drawing/2014/main" id="{6B1ADD44-8E9C-342E-764C-463747EF1938}"/>
              </a:ext>
            </a:extLst>
          </p:cNvPr>
          <p:cNvSpPr txBox="1"/>
          <p:nvPr/>
        </p:nvSpPr>
        <p:spPr>
          <a:xfrm>
            <a:off x="4969610" y="4104856"/>
            <a:ext cx="2354271" cy="35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Tareas multimodales</a:t>
            </a:r>
            <a:endParaRPr sz="1600" b="1" dirty="0">
              <a:solidFill>
                <a:srgbClr val="1D2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84;p24">
            <a:extLst>
              <a:ext uri="{FF2B5EF4-FFF2-40B4-BE49-F238E27FC236}">
                <a16:creationId xmlns:a16="http://schemas.microsoft.com/office/drawing/2014/main" id="{A2A1655F-BAA9-EB27-2F1A-14DFC1F98AA3}"/>
              </a:ext>
            </a:extLst>
          </p:cNvPr>
          <p:cNvSpPr txBox="1"/>
          <p:nvPr/>
        </p:nvSpPr>
        <p:spPr>
          <a:xfrm>
            <a:off x="1820117" y="4104856"/>
            <a:ext cx="2354271" cy="34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Tareas de texto</a:t>
            </a:r>
            <a:endParaRPr sz="1600" b="1" dirty="0">
              <a:solidFill>
                <a:srgbClr val="1D2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graphic of a book and various icons&#10;&#10;Description automatically generated">
            <a:extLst>
              <a:ext uri="{FF2B5EF4-FFF2-40B4-BE49-F238E27FC236}">
                <a16:creationId xmlns:a16="http://schemas.microsoft.com/office/drawing/2014/main" id="{396FDACC-474C-D373-F7B3-0B9D443F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41" y="1514721"/>
            <a:ext cx="2474225" cy="247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graphic of a book with headphones around it&#10;&#10;Description automatically generated">
            <a:extLst>
              <a:ext uri="{FF2B5EF4-FFF2-40B4-BE49-F238E27FC236}">
                <a16:creationId xmlns:a16="http://schemas.microsoft.com/office/drawing/2014/main" id="{C5950759-4DD2-2446-A33A-C2255E5BF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633" y="1514721"/>
            <a:ext cx="2474226" cy="2474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13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3;p16">
            <a:extLst>
              <a:ext uri="{FF2B5EF4-FFF2-40B4-BE49-F238E27FC236}">
                <a16:creationId xmlns:a16="http://schemas.microsoft.com/office/drawing/2014/main" id="{88FA07C7-5B20-C911-92A9-4418EC28F1C8}"/>
              </a:ext>
            </a:extLst>
          </p:cNvPr>
          <p:cNvSpPr txBox="1"/>
          <p:nvPr/>
        </p:nvSpPr>
        <p:spPr>
          <a:xfrm>
            <a:off x="5196841" y="1529810"/>
            <a:ext cx="3769004" cy="250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Traducción</a:t>
            </a:r>
            <a:endParaRPr sz="18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Asistentes virtuales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Generación de código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Buscadores inteligentes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D2939"/>
              </a:buClr>
              <a:buSzPts val="2000"/>
              <a:buFont typeface="Space Grotesk"/>
              <a:buChar char="●"/>
            </a:pPr>
            <a:r>
              <a:rPr lang="es-ES" sz="18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Etc.</a:t>
            </a:r>
            <a:endParaRPr sz="18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8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" name="Picture 1" descr="A graphic of a book and various icons&#10;&#10;Description automatically generated">
            <a:extLst>
              <a:ext uri="{FF2B5EF4-FFF2-40B4-BE49-F238E27FC236}">
                <a16:creationId xmlns:a16="http://schemas.microsoft.com/office/drawing/2014/main" id="{27E27D5C-A086-3623-58FF-5C4B95BA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46" y="1560958"/>
            <a:ext cx="2474225" cy="247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116;p18">
            <a:extLst>
              <a:ext uri="{FF2B5EF4-FFF2-40B4-BE49-F238E27FC236}">
                <a16:creationId xmlns:a16="http://schemas.microsoft.com/office/drawing/2014/main" id="{A9583424-88EF-0A45-C0DE-54480A53F4B2}"/>
              </a:ext>
            </a:extLst>
          </p:cNvPr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Tareas de texto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29785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Traducción #1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9F7B19-67F0-5F79-EA93-DDB818BE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42" y="1310394"/>
            <a:ext cx="5772514" cy="2738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Google Shape;115;p18">
            <a:extLst>
              <a:ext uri="{FF2B5EF4-FFF2-40B4-BE49-F238E27FC236}">
                <a16:creationId xmlns:a16="http://schemas.microsoft.com/office/drawing/2014/main" id="{40A90130-5E8F-5252-65C6-5887F7AC182B}"/>
              </a:ext>
            </a:extLst>
          </p:cNvPr>
          <p:cNvSpPr txBox="1"/>
          <p:nvPr/>
        </p:nvSpPr>
        <p:spPr>
          <a:xfrm>
            <a:off x="1584000" y="4212099"/>
            <a:ext cx="5976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Google </a:t>
            </a:r>
            <a:r>
              <a:rPr lang="es-ES" sz="1900" dirty="0" err="1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Translate</a:t>
            </a: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 es un ejemplo de LLM específico para traducción</a:t>
            </a:r>
            <a:endParaRPr sz="19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292755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23200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Traducción #2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4A06EA5-F4A7-049D-FF43-6B637AD2D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36" y="1581098"/>
            <a:ext cx="6326327" cy="2197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115;p18">
            <a:extLst>
              <a:ext uri="{FF2B5EF4-FFF2-40B4-BE49-F238E27FC236}">
                <a16:creationId xmlns:a16="http://schemas.microsoft.com/office/drawing/2014/main" id="{732DB14F-71E3-5C26-F413-977EC41D07E7}"/>
              </a:ext>
            </a:extLst>
          </p:cNvPr>
          <p:cNvSpPr txBox="1"/>
          <p:nvPr/>
        </p:nvSpPr>
        <p:spPr>
          <a:xfrm>
            <a:off x="1583999" y="4212098"/>
            <a:ext cx="59760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900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Chat-GPT es un ejemplo de LLM general que puede traducir textos</a:t>
            </a:r>
            <a:endParaRPr sz="1900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77039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04048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Traducción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A3A731-0064-EE73-8BA6-F3D8F60B2115}"/>
              </a:ext>
            </a:extLst>
          </p:cNvPr>
          <p:cNvGrpSpPr/>
          <p:nvPr/>
        </p:nvGrpSpPr>
        <p:grpSpPr>
          <a:xfrm>
            <a:off x="2668755" y="1228655"/>
            <a:ext cx="3806489" cy="3422493"/>
            <a:chOff x="2744256" y="1245433"/>
            <a:chExt cx="3806489" cy="3422493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5FF5C5A-EA37-BF88-368F-BBEF262E2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4257" y="1245433"/>
              <a:ext cx="3806488" cy="180588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49D2444-185C-C6DA-A727-5C297E9E7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4256" y="3345891"/>
              <a:ext cx="3806489" cy="13220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722978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39210" y="304048"/>
            <a:ext cx="666558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F63D68"/>
                </a:solidFill>
                <a:latin typeface="Space Grotesk"/>
                <a:ea typeface="Space Grotesk"/>
                <a:cs typeface="Space Grotesk"/>
                <a:sym typeface="Space Grotesk"/>
              </a:rPr>
              <a:t>Asistentes virtuales</a:t>
            </a:r>
            <a:endParaRPr sz="3200" b="1" dirty="0">
              <a:solidFill>
                <a:srgbClr val="F63D6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" name="Google Shape;172;p23">
            <a:extLst>
              <a:ext uri="{FF2B5EF4-FFF2-40B4-BE49-F238E27FC236}">
                <a16:creationId xmlns:a16="http://schemas.microsoft.com/office/drawing/2014/main" id="{5FD4CA21-FD29-679A-E829-CBDFF403FDA9}"/>
              </a:ext>
            </a:extLst>
          </p:cNvPr>
          <p:cNvSpPr txBox="1"/>
          <p:nvPr/>
        </p:nvSpPr>
        <p:spPr>
          <a:xfrm>
            <a:off x="1239210" y="4261898"/>
            <a:ext cx="2004000" cy="57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Banca</a:t>
            </a:r>
            <a:endParaRPr sz="1500" b="1" dirty="0">
              <a:solidFill>
                <a:srgbClr val="1D2939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" name="Google Shape;173;p23">
            <a:extLst>
              <a:ext uri="{FF2B5EF4-FFF2-40B4-BE49-F238E27FC236}">
                <a16:creationId xmlns:a16="http://schemas.microsoft.com/office/drawing/2014/main" id="{F30D34CB-C4F2-9706-9FD7-F5C5A8E7C677}"/>
              </a:ext>
            </a:extLst>
          </p:cNvPr>
          <p:cNvSpPr txBox="1"/>
          <p:nvPr/>
        </p:nvSpPr>
        <p:spPr>
          <a:xfrm>
            <a:off x="3646532" y="4261898"/>
            <a:ext cx="2004000" cy="577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Viajes</a:t>
            </a:r>
            <a:endParaRPr sz="1500" b="1" dirty="0">
              <a:solidFill>
                <a:srgbClr val="1D2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74;p23">
            <a:extLst>
              <a:ext uri="{FF2B5EF4-FFF2-40B4-BE49-F238E27FC236}">
                <a16:creationId xmlns:a16="http://schemas.microsoft.com/office/drawing/2014/main" id="{DE330263-3A7A-2970-39CF-1B2FA1A584D3}"/>
              </a:ext>
            </a:extLst>
          </p:cNvPr>
          <p:cNvSpPr txBox="1"/>
          <p:nvPr/>
        </p:nvSpPr>
        <p:spPr>
          <a:xfrm>
            <a:off x="6053854" y="4261896"/>
            <a:ext cx="2004000" cy="57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solidFill>
                  <a:srgbClr val="1D2939"/>
                </a:solidFill>
                <a:latin typeface="Space Grotesk"/>
                <a:ea typeface="Space Grotesk"/>
                <a:cs typeface="Space Grotesk"/>
                <a:sym typeface="Space Grotesk"/>
              </a:rPr>
              <a:t>Día a día</a:t>
            </a:r>
            <a:endParaRPr sz="1500" b="1" dirty="0">
              <a:solidFill>
                <a:srgbClr val="1D2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 descr="A screenshot of a chatbot&#10;&#10;Description automatically generated">
            <a:extLst>
              <a:ext uri="{FF2B5EF4-FFF2-40B4-BE49-F238E27FC236}">
                <a16:creationId xmlns:a16="http://schemas.microsoft.com/office/drawing/2014/main" id="{35508A9A-6DA2-0AB6-184E-E1EB92E1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91" y="1128148"/>
            <a:ext cx="1755437" cy="2985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6CBC1D2-DE39-3D41-712A-5FE137F62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579" y="1127048"/>
            <a:ext cx="1680842" cy="2988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with a mustache&#10;&#10;Description automatically generated">
            <a:extLst>
              <a:ext uri="{FF2B5EF4-FFF2-40B4-BE49-F238E27FC236}">
                <a16:creationId xmlns:a16="http://schemas.microsoft.com/office/drawing/2014/main" id="{8C3E5274-4153-9481-BA54-DD48AA517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072" y="1127048"/>
            <a:ext cx="2019081" cy="29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25294"/>
      </p:ext>
    </p:extLst>
  </p:cSld>
  <p:clrMapOvr>
    <a:masterClrMapping/>
  </p:clrMapOvr>
</p:sld>
</file>

<file path=ppt/theme/theme1.xml><?xml version="1.0" encoding="utf-8"?>
<a:theme xmlns:a="http://schemas.openxmlformats.org/drawingml/2006/main" name="Openwebinars">
  <a:themeElements>
    <a:clrScheme name="Simple Light">
      <a:dk1>
        <a:srgbClr val="F63D68"/>
      </a:dk1>
      <a:lt1>
        <a:srgbClr val="1D2939"/>
      </a:lt1>
      <a:dk2>
        <a:srgbClr val="9B8AF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371</Words>
  <Application>Microsoft Office PowerPoint</Application>
  <PresentationFormat>On-screen Show (16:9)</PresentationFormat>
  <Paragraphs>72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Lato</vt:lpstr>
      <vt:lpstr>Space Grotesk</vt:lpstr>
      <vt:lpstr>Arial</vt:lpstr>
      <vt:lpstr>Space Grotesk Medium</vt:lpstr>
      <vt:lpstr>Openwebinars</vt:lpstr>
      <vt:lpstr>Aplicaciones de los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Aplicaciones de los LLMs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de los LLMs</dc:title>
  <cp:lastModifiedBy>Fernando Rodríguez</cp:lastModifiedBy>
  <cp:revision>14</cp:revision>
  <dcterms:modified xsi:type="dcterms:W3CDTF">2024-01-03T13:14:54Z</dcterms:modified>
</cp:coreProperties>
</file>